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8" r:id="rId6"/>
    <p:sldId id="258" r:id="rId7"/>
    <p:sldId id="261" r:id="rId8"/>
    <p:sldId id="270" r:id="rId9"/>
    <p:sldId id="259" r:id="rId10"/>
    <p:sldId id="271" r:id="rId11"/>
    <p:sldId id="272" r:id="rId12"/>
    <p:sldId id="273" r:id="rId13"/>
    <p:sldId id="274" r:id="rId14"/>
    <p:sldId id="275" r:id="rId15"/>
    <p:sldId id="260" r:id="rId16"/>
    <p:sldId id="269" r:id="rId17"/>
    <p:sldId id="277" r:id="rId18"/>
    <p:sldId id="276" r:id="rId19"/>
    <p:sldId id="262" r:id="rId20"/>
    <p:sldId id="278" r:id="rId21"/>
    <p:sldId id="279" r:id="rId22"/>
    <p:sldId id="281" r:id="rId23"/>
    <p:sldId id="280" r:id="rId24"/>
    <p:sldId id="292" r:id="rId25"/>
    <p:sldId id="267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9DC"/>
    <a:srgbClr val="2CC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094" y="1050"/>
      </p:cViewPr>
      <p:guideLst>
        <p:guide orient="horz" pos="1620"/>
        <p:guide pos="2880"/>
        <p:guide orient="horz" pos="227"/>
        <p:guide orient="horz" pos="3013"/>
        <p:guide pos="5533"/>
        <p:guide pos="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a9159393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a9159393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a9159393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a9159393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8f8245e1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8f8245e1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8f8245e1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8f8245e1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9ef003e5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9ef003e5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9ef003e5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9ef003e5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9ef003e5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9ef003e5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8f8245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8f8245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8f8245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8f8245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8f8245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8f8245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709cb6ae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709cb6ae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8f8245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8f8245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709cb6ae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709cb6ae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8f8245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8f8245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21fb7853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21fb7853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709cb6ae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709cb6ae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274653c2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274653c2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9ef003e5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9ef003e5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9ef003e5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9ef003e5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a9159393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a9159393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a9159393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a9159393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a9159393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a9159393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EventForm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" panose="02000000000000000000"/>
              <a:buNone/>
              <a:defRPr sz="52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166E"/>
            </a:gs>
            <a:gs pos="50000">
              <a:srgbClr val="D24E73"/>
            </a:gs>
            <a:gs pos="100000">
              <a:srgbClr val="FF9477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microsoft.com/office/2007/relationships/media" Target="../media/media4.mp4"/><Relationship Id="rId5" Type="http://schemas.openxmlformats.org/officeDocument/2006/relationships/video" Target="../media/media4.mp4"/><Relationship Id="rId4" Type="http://schemas.openxmlformats.org/officeDocument/2006/relationships/image" Target="../media/image25.png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microsoft.com/office/2007/relationships/media" Target="../media/media5.mp4"/><Relationship Id="rId2" Type="http://schemas.openxmlformats.org/officeDocument/2006/relationships/video" Target="../media/media5.mp4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microsoft.com/office/2007/relationships/media" Target="../media/media6.mp4"/><Relationship Id="rId2" Type="http://schemas.openxmlformats.org/officeDocument/2006/relationships/video" Target="../media/media6.mp4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0000" y="741012"/>
            <a:ext cx="5919361" cy="100579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60000" y="2222800"/>
            <a:ext cx="710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rPr>
              <a:t>УМНЫЙ ПОМОЩНИК В ПРОВЕДЕНИИ СОБЫТИЙ</a:t>
            </a:r>
            <a:br>
              <a:rPr lang="en-US" sz="2000">
                <a:solidFill>
                  <a:schemeClr val="lt1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rPr>
            </a:br>
            <a:r>
              <a:rPr lang="en-US" sz="2000">
                <a:solidFill>
                  <a:schemeClr val="lt1"/>
                </a:solidFill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rPr>
              <a:t>EVENT И MEDIA ИНДУСТРИИ</a:t>
            </a:r>
            <a:endParaRPr sz="2000">
              <a:solidFill>
                <a:schemeClr val="lt1"/>
              </a:solidFill>
              <a:latin typeface="Inter Medium" panose="02000503000000020004"/>
              <a:ea typeface="Inter Medium" panose="02000503000000020004"/>
              <a:cs typeface="Inter Medium" panose="02000503000000020004"/>
              <a:sym typeface="Inter Medium" panose="02000503000000020004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60000" y="4367725"/>
            <a:ext cx="60423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Идея проекта в рамках стажировки GeekBrains</a:t>
            </a:r>
            <a:endParaRPr sz="90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Морякова Екатерина</a:t>
            </a:r>
            <a:endParaRPr sz="90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      @km746</a:t>
            </a:r>
            <a:endParaRPr sz="90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8374" y="4818400"/>
            <a:ext cx="98675" cy="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399474" y="-541875"/>
            <a:ext cx="1760549" cy="622727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6081275" y="4096800"/>
            <a:ext cx="214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2022</a:t>
            </a:r>
            <a:endParaRPr sz="560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131400" y="5294824"/>
            <a:ext cx="5880900" cy="5770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" name="Google Shape;79;p16"/>
          <p:cNvSpPr txBox="1"/>
          <p:nvPr/>
        </p:nvSpPr>
        <p:spPr>
          <a:xfrm>
            <a:off x="2038350" y="311195"/>
            <a:ext cx="454159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Последствия </a:t>
            </a:r>
            <a:r>
              <a:rPr lang="en-GB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Merge</a:t>
            </a: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 подхода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6213" y="941363"/>
            <a:ext cx="3545867" cy="3652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131400" y="5294824"/>
            <a:ext cx="5880900" cy="5770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533004" y="311063"/>
            <a:ext cx="171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Rebase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sp>
        <p:nvSpPr>
          <p:cNvPr id="7" name="Google Shape;79;p16"/>
          <p:cNvSpPr txBox="1"/>
          <p:nvPr/>
        </p:nvSpPr>
        <p:spPr>
          <a:xfrm>
            <a:off x="5885844" y="289287"/>
            <a:ext cx="171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Merge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2" y="785768"/>
            <a:ext cx="4233439" cy="3571964"/>
          </a:xfrm>
          <a:prstGeom prst="rect">
            <a:avLst/>
          </a:prstGeom>
        </p:spPr>
      </p:pic>
      <p:sp>
        <p:nvSpPr>
          <p:cNvPr id="9" name="Google Shape;79;p16"/>
          <p:cNvSpPr txBox="1"/>
          <p:nvPr/>
        </p:nvSpPr>
        <p:spPr>
          <a:xfrm>
            <a:off x="665598" y="3956240"/>
            <a:ext cx="39870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новые коммиты</a:t>
            </a:r>
            <a:r>
              <a:rPr lang="en-US" sz="12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, </a:t>
            </a:r>
            <a:r>
              <a:rPr lang="ru-RU" sz="12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в которых разрешены конфликты</a:t>
            </a:r>
            <a:endParaRPr sz="1200" dirty="0">
              <a:solidFill>
                <a:srgbClr val="FF0000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1277410"/>
            <a:ext cx="3711978" cy="12373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91" y="1570808"/>
            <a:ext cx="3711978" cy="2358312"/>
          </a:xfrm>
          <a:prstGeom prst="rect">
            <a:avLst/>
          </a:prstGeom>
        </p:spPr>
      </p:pic>
      <p:sp>
        <p:nvSpPr>
          <p:cNvPr id="12" name="Google Shape;79;p16"/>
          <p:cNvSpPr txBox="1"/>
          <p:nvPr/>
        </p:nvSpPr>
        <p:spPr>
          <a:xfrm>
            <a:off x="4572000" y="2288329"/>
            <a:ext cx="4064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Зелёная ветка </a:t>
            </a:r>
            <a:r>
              <a:rPr lang="en-US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– </a:t>
            </a:r>
            <a:r>
              <a:rPr lang="en-GB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main</a:t>
            </a:r>
            <a:r>
              <a:rPr lang="ru-RU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(</a:t>
            </a:r>
            <a:r>
              <a:rPr lang="en-US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master</a:t>
            </a:r>
            <a:r>
              <a:rPr lang="ru-RU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)</a:t>
            </a:r>
            <a:endParaRPr sz="1800" dirty="0">
              <a:solidFill>
                <a:srgbClr val="2CC06B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sp>
        <p:nvSpPr>
          <p:cNvPr id="13" name="Google Shape;79;p16"/>
          <p:cNvSpPr txBox="1"/>
          <p:nvPr/>
        </p:nvSpPr>
        <p:spPr>
          <a:xfrm>
            <a:off x="4609361" y="2734209"/>
            <a:ext cx="341874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499DC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Голубая ветка </a:t>
            </a:r>
            <a:r>
              <a:rPr lang="en-US" sz="1800" dirty="0">
                <a:solidFill>
                  <a:srgbClr val="3499DC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– </a:t>
            </a:r>
            <a:r>
              <a:rPr lang="en-GB" sz="1800" dirty="0">
                <a:solidFill>
                  <a:srgbClr val="3499DC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feature</a:t>
            </a:r>
            <a:endParaRPr sz="1800" dirty="0">
              <a:solidFill>
                <a:srgbClr val="3499DC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sp>
        <p:nvSpPr>
          <p:cNvPr id="14" name="Google Shape;79;p16"/>
          <p:cNvSpPr txBox="1"/>
          <p:nvPr/>
        </p:nvSpPr>
        <p:spPr>
          <a:xfrm>
            <a:off x="5098645" y="3125259"/>
            <a:ext cx="384338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Красный коммит – </a:t>
            </a:r>
            <a:r>
              <a:rPr lang="en-US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merge </a:t>
            </a:r>
            <a:r>
              <a:rPr lang="en-GB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commit</a:t>
            </a:r>
            <a:r>
              <a:rPr lang="en-US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, </a:t>
            </a:r>
            <a:br>
              <a:rPr lang="ru-RU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</a:br>
            <a:r>
              <a:rPr lang="ru-RU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в котором разрешаются </a:t>
            </a:r>
            <a:endParaRPr lang="ru-RU" sz="1800" dirty="0">
              <a:solidFill>
                <a:srgbClr val="FF0000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конфликты</a:t>
            </a:r>
            <a:endParaRPr sz="1800" dirty="0">
              <a:solidFill>
                <a:srgbClr val="FF0000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456" y="758042"/>
            <a:ext cx="3987031" cy="359969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2" y="788262"/>
            <a:ext cx="4331495" cy="35996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ctrTitle"/>
          </p:nvPr>
        </p:nvSpPr>
        <p:spPr>
          <a:xfrm>
            <a:off x="-897300" y="5668925"/>
            <a:ext cx="5880900" cy="3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Dev (Микросервисы):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Приложение: Spring (Boot, Security, Data, Cloud, Hibernate, etc)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БД: Postgres, Миграция FlyWay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Кеш: Redis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Брокеры: Предполагается использование одного из брокеров RabbitMQ или Kafka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Git: Bitbucket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DevOps (Планы на реализацию в рамках стажировки CI/CD):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Docker, Kubernates, Helm, Jenkins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60001" y="61888"/>
            <a:ext cx="842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Первая ошибка – реализация незаконченного</a:t>
            </a:r>
            <a:r>
              <a:rPr lang="en-US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,</a:t>
            </a: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 </a:t>
            </a:r>
            <a:endParaRPr lang="ru-RU"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err="1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кастомного</a:t>
            </a: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 дизайна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002" y="940988"/>
            <a:ext cx="1517996" cy="3261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59" y="934648"/>
            <a:ext cx="1552065" cy="3261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76" y="940988"/>
            <a:ext cx="1806240" cy="3253150"/>
          </a:xfrm>
          <a:prstGeom prst="rect">
            <a:avLst/>
          </a:prstGeom>
        </p:spPr>
      </p:pic>
      <p:sp>
        <p:nvSpPr>
          <p:cNvPr id="14" name="Google Shape;79;p16"/>
          <p:cNvSpPr txBox="1"/>
          <p:nvPr/>
        </p:nvSpPr>
        <p:spPr>
          <a:xfrm>
            <a:off x="678376" y="4163799"/>
            <a:ext cx="272954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нестандартная текстовая форма </a:t>
            </a:r>
            <a:endParaRPr lang="ru-RU" sz="1200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и нестандартный вывод ошибки</a:t>
            </a:r>
            <a:endParaRPr lang="ru-RU" sz="1200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sp>
        <p:nvSpPr>
          <p:cNvPr id="15" name="Google Shape;79;p16"/>
          <p:cNvSpPr txBox="1"/>
          <p:nvPr/>
        </p:nvSpPr>
        <p:spPr>
          <a:xfrm>
            <a:off x="3207226" y="4180274"/>
            <a:ext cx="272954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нестандартная форма </a:t>
            </a:r>
            <a:endParaRPr lang="ru-RU" sz="1200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ввода кода</a:t>
            </a:r>
            <a:endParaRPr lang="ru-RU" sz="1200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sp>
        <p:nvSpPr>
          <p:cNvPr id="16" name="Google Shape;79;p16"/>
          <p:cNvSpPr txBox="1"/>
          <p:nvPr/>
        </p:nvSpPr>
        <p:spPr>
          <a:xfrm>
            <a:off x="5865568" y="4196749"/>
            <a:ext cx="272954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Ошибка </a:t>
            </a:r>
            <a:r>
              <a:rPr lang="en-US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UX</a:t>
            </a:r>
            <a:r>
              <a:rPr lang="en-GB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 – </a:t>
            </a:r>
            <a:r>
              <a:rPr lang="ru-RU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кнопка сохранения находится на дне экрана</a:t>
            </a:r>
            <a:br>
              <a:rPr lang="ru-RU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</a:br>
            <a:r>
              <a:rPr lang="ru-RU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 и может быть не видна</a:t>
            </a:r>
            <a:br>
              <a:rPr lang="ru-RU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</a:br>
            <a:r>
              <a:rPr lang="en-US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(</a:t>
            </a:r>
            <a:r>
              <a:rPr lang="ru-RU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до неё нужно скролить</a:t>
            </a:r>
            <a:r>
              <a:rPr lang="en-US" sz="1200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)</a:t>
            </a:r>
            <a:endParaRPr lang="ru-RU" sz="1200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ctrTitle"/>
          </p:nvPr>
        </p:nvSpPr>
        <p:spPr>
          <a:xfrm>
            <a:off x="-897300" y="5668925"/>
            <a:ext cx="5880900" cy="3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Dev (Микросервисы):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Приложение: Spring (Boot, Security, Data, Cloud, Hibernate, etc)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БД: Postgres, Миграция FlyWay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Кеш: Redis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Брокеры: Предполагается использование одного из брокеров RabbitMQ или Kafka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Git: Bitbucket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DevOps (Планы на реализацию в рамках стажировки CI/CD):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900" b="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Docker, Kubernates, Helm, Jenkins</a:t>
            </a: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60000" y="360000"/>
            <a:ext cx="84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Вторая ошибка – пренебрежение рефакторингом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914100"/>
            <a:ext cx="6832600" cy="38594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6276225" y="914100"/>
            <a:ext cx="2069700" cy="2255700"/>
          </a:xfrm>
          <a:prstGeom prst="ellipse">
            <a:avLst/>
          </a:prstGeom>
          <a:solidFill>
            <a:srgbClr val="2D2D59"/>
          </a:solidFill>
          <a:ln w="9525" cap="flat" cmpd="sng">
            <a:solidFill>
              <a:srgbClr val="2D2D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8"/>
          <p:cNvSpPr txBox="1"/>
          <p:nvPr/>
        </p:nvSpPr>
        <p:spPr>
          <a:xfrm>
            <a:off x="290200" y="1764900"/>
            <a:ext cx="84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Рассмотрим </a:t>
            </a: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нетривиальные проблемы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6276225" y="914100"/>
            <a:ext cx="2069700" cy="2255700"/>
          </a:xfrm>
          <a:prstGeom prst="ellipse">
            <a:avLst/>
          </a:prstGeom>
          <a:solidFill>
            <a:srgbClr val="2D2D59"/>
          </a:solidFill>
          <a:ln w="9525" cap="flat" cmpd="sng">
            <a:solidFill>
              <a:srgbClr val="2D2D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8"/>
          <p:cNvSpPr txBox="1"/>
          <p:nvPr/>
        </p:nvSpPr>
        <p:spPr>
          <a:xfrm>
            <a:off x="360001" y="209150"/>
            <a:ext cx="84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Макеты авторизации и регистрации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70" y="826858"/>
            <a:ext cx="5817060" cy="3967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6276225" y="914100"/>
            <a:ext cx="2069700" cy="2255700"/>
          </a:xfrm>
          <a:prstGeom prst="ellipse">
            <a:avLst/>
          </a:prstGeom>
          <a:solidFill>
            <a:srgbClr val="2D2D59"/>
          </a:solidFill>
          <a:ln w="9525" cap="flat" cmpd="sng">
            <a:solidFill>
              <a:srgbClr val="2D2D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8"/>
          <p:cNvSpPr txBox="1"/>
          <p:nvPr/>
        </p:nvSpPr>
        <p:spPr>
          <a:xfrm>
            <a:off x="360001" y="76575"/>
            <a:ext cx="84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Динамическая адаптация макета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2" name="динамическая_адаптация_макета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9824" y="725150"/>
            <a:ext cx="1532437" cy="4247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71" y="725150"/>
            <a:ext cx="5288877" cy="4238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6276225" y="914100"/>
            <a:ext cx="2069700" cy="2255700"/>
          </a:xfrm>
          <a:prstGeom prst="ellipse">
            <a:avLst/>
          </a:prstGeom>
          <a:solidFill>
            <a:srgbClr val="2D2D59"/>
          </a:solidFill>
          <a:ln w="9525" cap="flat" cmpd="sng">
            <a:solidFill>
              <a:srgbClr val="2D2D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19"/>
          <p:cNvSpPr txBox="1"/>
          <p:nvPr/>
        </p:nvSpPr>
        <p:spPr>
          <a:xfrm>
            <a:off x="360000" y="198875"/>
            <a:ext cx="84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err="1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Кастомная</a:t>
            </a: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 форма ввода кода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2" name="video52580389796970548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7236" y="692537"/>
            <a:ext cx="2016389" cy="439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6276225" y="914100"/>
            <a:ext cx="2069700" cy="2255700"/>
          </a:xfrm>
          <a:prstGeom prst="ellipse">
            <a:avLst/>
          </a:prstGeom>
          <a:solidFill>
            <a:srgbClr val="2D2D59"/>
          </a:solidFill>
          <a:ln w="9525" cap="flat" cmpd="sng">
            <a:solidFill>
              <a:srgbClr val="2D2D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19"/>
          <p:cNvSpPr txBox="1"/>
          <p:nvPr/>
        </p:nvSpPr>
        <p:spPr>
          <a:xfrm>
            <a:off x="360000" y="198875"/>
            <a:ext cx="84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BottomNavigation</a:t>
            </a:r>
            <a:r>
              <a:rPr lang="en-US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MutliBackstack</a:t>
            </a:r>
            <a:r>
              <a:rPr lang="en-US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 </a:t>
            </a: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на </a:t>
            </a:r>
            <a:r>
              <a:rPr lang="en-US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Cicerone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3" name="video52580389796970548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6475" y="752975"/>
            <a:ext cx="1908175" cy="4154897"/>
          </a:xfrm>
          <a:prstGeom prst="rect">
            <a:avLst/>
          </a:prstGeom>
        </p:spPr>
      </p:pic>
      <p:pic>
        <p:nvPicPr>
          <p:cNvPr id="4" name="a (1)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27150" y="752975"/>
            <a:ext cx="1908175" cy="4154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2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6231775" y="914100"/>
            <a:ext cx="2069700" cy="2255700"/>
          </a:xfrm>
          <a:prstGeom prst="ellipse">
            <a:avLst/>
          </a:prstGeom>
          <a:solidFill>
            <a:srgbClr val="2D2D59"/>
          </a:solidFill>
          <a:ln w="9525" cap="flat" cmpd="sng">
            <a:solidFill>
              <a:srgbClr val="2D2D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19"/>
          <p:cNvSpPr txBox="1"/>
          <p:nvPr/>
        </p:nvSpPr>
        <p:spPr>
          <a:xfrm>
            <a:off x="360000" y="198875"/>
            <a:ext cx="84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Экран гармошка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2" name="video52580389796970548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0340" y="738892"/>
            <a:ext cx="1925055" cy="41916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17" y="879744"/>
            <a:ext cx="649371" cy="39099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973" y="752975"/>
            <a:ext cx="1410035" cy="4191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608" y="752973"/>
            <a:ext cx="1282352" cy="419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60000" y="914100"/>
            <a:ext cx="4008274" cy="36378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Product manager</a:t>
            </a:r>
            <a:r>
              <a:rPr lang="en-GB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: </a:t>
            </a:r>
            <a:r>
              <a:rPr lang="ru-RU" sz="1700" b="0" dirty="0" err="1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Морякова</a:t>
            </a: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Екатерина</a:t>
            </a:r>
            <a:b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Project manager: </a:t>
            </a: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Анастасия </a:t>
            </a:r>
            <a:r>
              <a:rPr lang="ru-RU" sz="1700" b="0" dirty="0" err="1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Бикетова</a:t>
            </a:r>
            <a:b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Дизайнеры</a:t>
            </a:r>
            <a: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:</a:t>
            </a:r>
            <a:b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Александра Тихонова</a:t>
            </a:r>
            <a:b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Станислав</a:t>
            </a:r>
            <a:b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Backend</a:t>
            </a:r>
            <a:r>
              <a:rPr lang="en-GB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</a:t>
            </a:r>
            <a:r>
              <a:rPr lang="ru-RU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разработчики</a:t>
            </a:r>
            <a: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:</a:t>
            </a:r>
            <a:b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Илья </a:t>
            </a:r>
            <a:r>
              <a:rPr lang="ru-RU" sz="1700" b="0" dirty="0" err="1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Борозденец</a:t>
            </a:r>
            <a:b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Александр Бондаренко</a:t>
            </a:r>
            <a:br>
              <a:rPr lang="en-GB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Влад </a:t>
            </a:r>
            <a:r>
              <a:rPr lang="ru-RU" sz="1700" b="0" dirty="0" err="1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Ошовский</a:t>
            </a:r>
            <a:b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en-GB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Web </a:t>
            </a:r>
            <a: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Full-stack</a:t>
            </a:r>
            <a:r>
              <a:rPr lang="en-GB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:</a:t>
            </a:r>
            <a: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</a:t>
            </a: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Таисия </a:t>
            </a:r>
            <a:r>
              <a:rPr lang="ru-RU" sz="1700" b="0" dirty="0" err="1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Линючева</a:t>
            </a:r>
            <a:br>
              <a:rPr lang="en-GB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endParaRPr sz="1700" b="0" dirty="0">
              <a:solidFill>
                <a:srgbClr val="2D2D5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447370" y="57740"/>
            <a:ext cx="379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2D2D59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КОМАНДА</a:t>
            </a:r>
            <a:r>
              <a:rPr lang="en-US" sz="2400" b="1" dirty="0">
                <a:solidFill>
                  <a:srgbClr val="2D2D59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 ПРОЕКТА</a:t>
            </a:r>
            <a:endParaRPr sz="2400" b="1" dirty="0">
              <a:solidFill>
                <a:srgbClr val="2D2D59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99487" y="-541886"/>
            <a:ext cx="1760549" cy="6227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14"/>
          <p:cNvSpPr txBox="1"/>
          <p:nvPr/>
        </p:nvSpPr>
        <p:spPr>
          <a:xfrm>
            <a:off x="4368274" y="914100"/>
            <a:ext cx="4643259" cy="30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 panose="02000000000000000000"/>
              <a:buNone/>
              <a:defRPr sz="52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GB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Android</a:t>
            </a:r>
            <a:r>
              <a:rPr lang="ru-RU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-разработчики</a:t>
            </a:r>
            <a: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:</a:t>
            </a:r>
            <a:b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Слава Гришанин</a:t>
            </a:r>
            <a:b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Петр Михайлов</a:t>
            </a:r>
            <a:b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Вадим </a:t>
            </a:r>
            <a:r>
              <a:rPr lang="ru-RU" sz="1700" b="0" dirty="0" err="1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Молинов</a:t>
            </a:r>
            <a:b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Иван Кущ</a:t>
            </a:r>
            <a:b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Тестировщики</a:t>
            </a:r>
            <a:r>
              <a:rPr lang="en-US" sz="170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:</a:t>
            </a:r>
            <a:endParaRPr lang="en-US" sz="1700" dirty="0">
              <a:solidFill>
                <a:srgbClr val="2D2D5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algn="l">
              <a:lnSpc>
                <a:spcPct val="120000"/>
              </a:lnSpc>
            </a:pP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Александр Кузнецов</a:t>
            </a:r>
            <a:b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Алексей Дураков</a:t>
            </a:r>
            <a:br>
              <a:rPr lang="ru-RU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endParaRPr lang="ru-RU" sz="1700" b="0" dirty="0">
              <a:solidFill>
                <a:srgbClr val="2D2D5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6276225" y="914100"/>
            <a:ext cx="2069700" cy="2255700"/>
          </a:xfrm>
          <a:prstGeom prst="ellipse">
            <a:avLst/>
          </a:prstGeom>
          <a:solidFill>
            <a:srgbClr val="2D2D59"/>
          </a:solidFill>
          <a:ln w="9525" cap="flat" cmpd="sng">
            <a:solidFill>
              <a:srgbClr val="2D2D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19"/>
          <p:cNvSpPr txBox="1"/>
          <p:nvPr/>
        </p:nvSpPr>
        <p:spPr>
          <a:xfrm>
            <a:off x="360000" y="198875"/>
            <a:ext cx="84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Карта мероприятия на </a:t>
            </a:r>
            <a:r>
              <a:rPr lang="en-US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Jetpack Compose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2" name="video54315087488226472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9372" y="749377"/>
            <a:ext cx="1969729" cy="42889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00" y="749376"/>
            <a:ext cx="3460878" cy="22037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903" y="749376"/>
            <a:ext cx="2797744" cy="4288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99487" y="-541886"/>
            <a:ext cx="1760549" cy="6227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361950" y="427444"/>
            <a:ext cx="681355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D2D59"/>
                </a:solidFill>
                <a:latin typeface="Inter" panose="02000503000000020004"/>
              </a:rPr>
              <a:t>ТЕКУЩЕЕ СОСОТОЯНИЕ </a:t>
            </a:r>
            <a:r>
              <a:rPr lang="en-US" sz="2400" b="1" dirty="0">
                <a:solidFill>
                  <a:srgbClr val="2D2D59"/>
                </a:solidFill>
                <a:latin typeface="Inter" panose="02000503000000020004"/>
              </a:rPr>
              <a:t>MVP</a:t>
            </a:r>
            <a:endParaRPr lang="ru-RU" sz="2400" dirty="0"/>
          </a:p>
          <a:p>
            <a:br>
              <a:rPr lang="ru-RU" dirty="0"/>
            </a:br>
            <a:r>
              <a:rPr lang="ru-RU" sz="1700" b="1" dirty="0">
                <a:solidFill>
                  <a:srgbClr val="2D2D59"/>
                </a:solidFill>
                <a:latin typeface="Inter" panose="02000503000000020004"/>
              </a:rPr>
              <a:t>Реализовано: </a:t>
            </a:r>
            <a:br>
              <a:rPr lang="en-US" sz="1700" b="1" dirty="0">
                <a:solidFill>
                  <a:srgbClr val="2D2D59"/>
                </a:solidFill>
                <a:latin typeface="Inter" panose="02000503000000020004"/>
              </a:rPr>
            </a:br>
            <a:r>
              <a:rPr lang="ru-RU" sz="1700" b="1" dirty="0">
                <a:solidFill>
                  <a:srgbClr val="2D2D59"/>
                </a:solidFill>
                <a:latin typeface="Inter" panose="02000503000000020004"/>
              </a:rPr>
              <a:t>- </a:t>
            </a: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авторизация</a:t>
            </a:r>
            <a:r>
              <a:rPr lang="en-US" sz="1700" dirty="0">
                <a:solidFill>
                  <a:srgbClr val="2D2D59"/>
                </a:solidFill>
                <a:latin typeface="Inter" panose="02000503000000020004"/>
              </a:rPr>
              <a:t> </a:t>
            </a: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и регистрация </a:t>
            </a:r>
            <a:br>
              <a:rPr lang="ru-RU" sz="1700" dirty="0">
                <a:solidFill>
                  <a:srgbClr val="2D2D59"/>
                </a:solidFill>
                <a:latin typeface="Inter" panose="02000503000000020004"/>
              </a:rPr>
            </a:b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- навигация</a:t>
            </a:r>
            <a:br>
              <a:rPr lang="ru-RU" sz="1700" dirty="0">
                <a:solidFill>
                  <a:srgbClr val="2D2D59"/>
                </a:solidFill>
                <a:latin typeface="Inter" panose="02000503000000020004"/>
              </a:rPr>
            </a:b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- создание профиля</a:t>
            </a:r>
            <a:br>
              <a:rPr lang="ru-RU" sz="1700" dirty="0">
                <a:solidFill>
                  <a:srgbClr val="2D2D59"/>
                </a:solidFill>
                <a:latin typeface="Inter" panose="02000503000000020004"/>
              </a:rPr>
            </a:b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- управление контактами</a:t>
            </a:r>
            <a:br>
              <a:rPr lang="ru-RU" sz="1700" dirty="0">
                <a:solidFill>
                  <a:srgbClr val="2D2D59"/>
                </a:solidFill>
                <a:latin typeface="Inter" panose="02000503000000020004"/>
              </a:rPr>
            </a:b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- частично реализовано управление мероприятием (к мероприятию можно добавить описание и участников, но пока нельзя создавать карты и точки)</a:t>
            </a:r>
            <a:endParaRPr lang="ru-RU" sz="1700" dirty="0"/>
          </a:p>
          <a:p>
            <a:br>
              <a:rPr lang="ru-RU" sz="1700" dirty="0"/>
            </a:br>
            <a:r>
              <a:rPr lang="ru-RU" sz="1700" b="1" dirty="0">
                <a:solidFill>
                  <a:srgbClr val="2D2D59"/>
                </a:solidFill>
                <a:latin typeface="Inter" panose="02000503000000020004"/>
              </a:rPr>
              <a:t>Пока не реализовано: </a:t>
            </a:r>
            <a:endParaRPr lang="ru-RU" sz="1700" b="1" dirty="0">
              <a:solidFill>
                <a:srgbClr val="2D2D59"/>
              </a:solidFill>
              <a:latin typeface="Inter" panose="02000503000000020004"/>
            </a:endParaRPr>
          </a:p>
          <a:p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- интерактивная карта мероприятия</a:t>
            </a:r>
            <a:endParaRPr lang="ru-RU" sz="1700" dirty="0">
              <a:solidFill>
                <a:srgbClr val="2D2D59"/>
              </a:solidFill>
              <a:latin typeface="Inter" panose="02000503000000020004"/>
            </a:endParaRPr>
          </a:p>
          <a:p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- чат</a:t>
            </a:r>
            <a:endParaRPr lang="ru-RU" sz="1700" dirty="0"/>
          </a:p>
          <a:p>
            <a:br>
              <a:rPr lang="ru-RU" dirty="0"/>
            </a:b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6276225" y="914100"/>
            <a:ext cx="2069700" cy="2255700"/>
          </a:xfrm>
          <a:prstGeom prst="ellipse">
            <a:avLst/>
          </a:prstGeom>
          <a:solidFill>
            <a:srgbClr val="2D2D59"/>
          </a:solidFill>
          <a:ln w="9525" cap="flat" cmpd="sng">
            <a:solidFill>
              <a:srgbClr val="2D2D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19"/>
          <p:cNvSpPr txBox="1"/>
          <p:nvPr/>
        </p:nvSpPr>
        <p:spPr>
          <a:xfrm>
            <a:off x="360000" y="198875"/>
            <a:ext cx="842400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Подсказки и исправления при вводе </a:t>
            </a:r>
            <a:r>
              <a:rPr lang="en-US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email</a:t>
            </a:r>
            <a:endParaRPr lang="en-US"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894080" y="804545"/>
          <a:ext cx="7356475" cy="420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505950" imgH="5457825" progId="Paint.Picture">
                  <p:embed/>
                </p:oleObj>
              </mc:Choice>
              <mc:Fallback>
                <p:oleObj name="" r:id="rId1" imgW="9505950" imgH="54578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4080" y="804545"/>
                        <a:ext cx="7356475" cy="420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09325" y="1644200"/>
            <a:ext cx="61057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362150" y="1523925"/>
            <a:ext cx="49725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пасибо!</a:t>
            </a:r>
            <a:endParaRPr sz="1000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8399474" y="-541875"/>
            <a:ext cx="1760549" cy="622727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246724" y="3961668"/>
            <a:ext cx="6770025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180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Telegram</a:t>
            </a:r>
            <a:r>
              <a:rPr lang="en-US" sz="180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: @</a:t>
            </a:r>
            <a:r>
              <a:rPr lang="en-US" sz="1800" dirty="0" err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Stacxjo</a:t>
            </a:r>
            <a:br>
              <a:rPr lang="en-US" sz="180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en-US" sz="180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VK</a:t>
            </a:r>
            <a:r>
              <a:rPr lang="en-GB" sz="180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: https://vk.com/id195600584</a:t>
            </a:r>
            <a:r>
              <a:rPr lang="en-US" sz="180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</a:t>
            </a:r>
            <a:br>
              <a:rPr lang="en-US" sz="180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</a:br>
            <a:r>
              <a:rPr lang="en-US" sz="180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GitHub</a:t>
            </a:r>
            <a:r>
              <a:rPr lang="en-GB" sz="1800" dirty="0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: https://github.com/ProEvent2021/ProEvent_android</a:t>
            </a:r>
            <a:endParaRPr sz="180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99487" y="-541886"/>
            <a:ext cx="1760549" cy="6227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361950" y="427444"/>
            <a:ext cx="6813550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D2D59"/>
                </a:solidFill>
                <a:latin typeface="Inter" panose="02000503000000020004"/>
              </a:rPr>
              <a:t>ОПИСАНИЕ  ПРОЕКТА</a:t>
            </a:r>
            <a:endParaRPr lang="ru-RU" sz="2400" dirty="0"/>
          </a:p>
          <a:p>
            <a:br>
              <a:rPr lang="ru-RU" dirty="0"/>
            </a:br>
            <a:r>
              <a:rPr lang="ru-RU" sz="1700" b="1" dirty="0">
                <a:solidFill>
                  <a:srgbClr val="2D2D59"/>
                </a:solidFill>
                <a:latin typeface="Inter" panose="02000503000000020004"/>
              </a:rPr>
              <a:t>Описание: </a:t>
            </a:r>
            <a:r>
              <a:rPr lang="ru-RU" sz="1700" dirty="0" err="1">
                <a:solidFill>
                  <a:srgbClr val="2D2D59"/>
                </a:solidFill>
                <a:latin typeface="Inter" panose="02000503000000020004"/>
              </a:rPr>
              <a:t>ProEvent</a:t>
            </a: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 - Умный помощник в проведении событий </a:t>
            </a:r>
            <a:r>
              <a:rPr lang="ru-RU" sz="1700" dirty="0" err="1">
                <a:solidFill>
                  <a:srgbClr val="2D2D59"/>
                </a:solidFill>
                <a:latin typeface="Inter" panose="02000503000000020004"/>
              </a:rPr>
              <a:t>event</a:t>
            </a: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 и </a:t>
            </a:r>
            <a:r>
              <a:rPr lang="ru-RU" sz="1700" dirty="0" err="1">
                <a:solidFill>
                  <a:srgbClr val="2D2D59"/>
                </a:solidFill>
                <a:latin typeface="Inter" panose="02000503000000020004"/>
              </a:rPr>
              <a:t>media</a:t>
            </a: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 индустрии.</a:t>
            </a:r>
            <a:endParaRPr lang="ru-RU" sz="1700" dirty="0"/>
          </a:p>
          <a:p>
            <a:br>
              <a:rPr lang="ru-RU" sz="1700" dirty="0"/>
            </a:br>
            <a:r>
              <a:rPr lang="ru-RU" sz="1700" b="1" dirty="0">
                <a:solidFill>
                  <a:srgbClr val="2D2D59"/>
                </a:solidFill>
                <a:latin typeface="Inter" panose="02000503000000020004"/>
              </a:rPr>
              <a:t>Суть проекта: </a:t>
            </a:r>
            <a:r>
              <a:rPr lang="ru-RU" sz="1700" dirty="0" err="1">
                <a:solidFill>
                  <a:srgbClr val="2D2D59"/>
                </a:solidFill>
                <a:latin typeface="Inter" panose="02000503000000020004"/>
              </a:rPr>
              <a:t>ProEvent</a:t>
            </a: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 - это мобильное приложение для упрощения взаимодействия организаторов мероприятий и их сотрудников</a:t>
            </a:r>
            <a:endParaRPr lang="ru-RU" sz="1700" dirty="0"/>
          </a:p>
          <a:p>
            <a:br>
              <a:rPr lang="ru-RU" sz="1700" dirty="0"/>
            </a:br>
            <a:r>
              <a:rPr lang="ru-RU" sz="1700" b="1" dirty="0">
                <a:solidFill>
                  <a:srgbClr val="2D2D59"/>
                </a:solidFill>
                <a:latin typeface="Inter" panose="02000503000000020004"/>
              </a:rPr>
              <a:t>Описание Компании:</a:t>
            </a: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 </a:t>
            </a:r>
            <a:r>
              <a:rPr lang="ru-RU" sz="1700" dirty="0" err="1">
                <a:solidFill>
                  <a:srgbClr val="2D2D59"/>
                </a:solidFill>
                <a:latin typeface="Inter" panose="02000503000000020004"/>
              </a:rPr>
              <a:t>ProEvent</a:t>
            </a:r>
            <a:r>
              <a:rPr lang="ru-RU" sz="1700" dirty="0">
                <a:solidFill>
                  <a:srgbClr val="2D2D59"/>
                </a:solidFill>
                <a:latin typeface="Inter" panose="02000503000000020004"/>
              </a:rPr>
              <a:t> - уникальный инструмент, который позволяет автоматизировать все процессы создания мероприятия.</a:t>
            </a:r>
            <a:endParaRPr lang="ru-RU" sz="1700" dirty="0"/>
          </a:p>
          <a:p>
            <a:br>
              <a:rPr lang="ru-RU" dirty="0"/>
            </a:b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60000" y="1115423"/>
            <a:ext cx="7793400" cy="341577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D2D59"/>
              </a:buClr>
              <a:buSzPts val="1700"/>
              <a:buFont typeface="Inter" panose="02000503000000020004"/>
              <a:buChar char="●"/>
            </a:pPr>
            <a: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Создавать свою базу контактов сотрудников и не бояться, что кто-то потеряется, не вспоминать кто такой "Вася форум"</a:t>
            </a:r>
            <a:endParaRPr sz="1700" b="0" dirty="0">
              <a:solidFill>
                <a:srgbClr val="2D2D5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65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2D2D59"/>
              </a:buClr>
              <a:buSzPts val="1700"/>
              <a:buFont typeface="Inter" panose="02000503000000020004"/>
              <a:buChar char="●"/>
            </a:pPr>
            <a: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Контролировать процесс выполнения задач от большого объема людей одновременно</a:t>
            </a:r>
            <a:endParaRPr sz="1700" b="0" dirty="0">
              <a:solidFill>
                <a:srgbClr val="2D2D5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65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2D2D59"/>
              </a:buClr>
              <a:buSzPts val="1700"/>
              <a:buFont typeface="Inter" panose="02000503000000020004"/>
              <a:buChar char="●"/>
            </a:pPr>
            <a: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Есть возможность отправлять сообщения всем сотрудникам мероприятия, отдельно сотрудникам на точках и каждому сотруднику отдельно</a:t>
            </a:r>
            <a:endParaRPr sz="1700" b="0" dirty="0">
              <a:solidFill>
                <a:srgbClr val="2D2D5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65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2D2D59"/>
              </a:buClr>
              <a:buSzPts val="1700"/>
              <a:buFont typeface="Inter" panose="02000503000000020004"/>
              <a:buChar char="●"/>
            </a:pPr>
            <a: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Проводите опросы, контролируйте обратную связь от каждого сотрудника, не ломайте голову кто игнорирует ваши сообщения</a:t>
            </a:r>
            <a:endParaRPr sz="1700" b="0" dirty="0">
              <a:solidFill>
                <a:srgbClr val="2D2D5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3365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rgbClr val="2D2D59"/>
              </a:buClr>
              <a:buSzPts val="1700"/>
              <a:buFont typeface="Inter" panose="02000503000000020004"/>
              <a:buChar char="●"/>
            </a:pPr>
            <a:r>
              <a:rPr lang="en-US" sz="1700" b="0" dirty="0">
                <a:solidFill>
                  <a:srgbClr val="2D2D59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Вся информация о мероприятии в одном месте</a:t>
            </a:r>
            <a:endParaRPr sz="1700" b="0" dirty="0">
              <a:solidFill>
                <a:srgbClr val="2D2D59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60000" y="360000"/>
            <a:ext cx="584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D2D59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ЗАЧЕМ  НУЖЕН  PROEVENT?</a:t>
            </a:r>
            <a:endParaRPr sz="2400" b="1" dirty="0">
              <a:solidFill>
                <a:srgbClr val="2D2D59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99487" y="-541886"/>
            <a:ext cx="1760549" cy="6227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6276225" y="914100"/>
            <a:ext cx="2069700" cy="2255700"/>
          </a:xfrm>
          <a:prstGeom prst="ellipse">
            <a:avLst/>
          </a:prstGeom>
          <a:solidFill>
            <a:srgbClr val="2D2D59"/>
          </a:solidFill>
          <a:ln w="9525" cap="flat" cmpd="sng">
            <a:solidFill>
              <a:srgbClr val="2D2D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8"/>
          <p:cNvSpPr txBox="1"/>
          <p:nvPr/>
        </p:nvSpPr>
        <p:spPr>
          <a:xfrm>
            <a:off x="360001" y="164700"/>
            <a:ext cx="842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Первая ключевая особенность</a:t>
            </a:r>
            <a:r>
              <a:rPr lang="en-US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:</a:t>
            </a:r>
            <a:br>
              <a:rPr lang="en-US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</a:b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объединённый и адаптированный чат  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32" y="1088000"/>
            <a:ext cx="1770930" cy="38408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27" y="1087999"/>
            <a:ext cx="1764359" cy="38408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6276225" y="914100"/>
            <a:ext cx="2069700" cy="2255700"/>
          </a:xfrm>
          <a:prstGeom prst="ellipse">
            <a:avLst/>
          </a:prstGeom>
          <a:solidFill>
            <a:srgbClr val="2D2D59"/>
          </a:solidFill>
          <a:ln w="9525" cap="flat" cmpd="sng">
            <a:solidFill>
              <a:srgbClr val="2D2D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8"/>
          <p:cNvSpPr txBox="1"/>
          <p:nvPr/>
        </p:nvSpPr>
        <p:spPr>
          <a:xfrm>
            <a:off x="360001" y="164700"/>
            <a:ext cx="842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Вторая ключевая особенность</a:t>
            </a:r>
            <a:r>
              <a:rPr lang="en-US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:</a:t>
            </a:r>
            <a:br>
              <a:rPr lang="en-US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</a:br>
            <a:r>
              <a:rPr lang="ru-RU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интерактивная карта мероприятия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479" y="1087999"/>
            <a:ext cx="2171042" cy="38908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131400" y="5294824"/>
            <a:ext cx="5880900" cy="5770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360000" y="360000"/>
            <a:ext cx="84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Jira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49" y="914100"/>
            <a:ext cx="5825805" cy="393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131400" y="5294824"/>
            <a:ext cx="5880900" cy="5770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360000" y="360000"/>
            <a:ext cx="84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Git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946" y="914100"/>
            <a:ext cx="7085055" cy="461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90" y="914100"/>
            <a:ext cx="6954220" cy="36771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5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131400" y="5294824"/>
            <a:ext cx="5880900" cy="5770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dirty="0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533004" y="311063"/>
            <a:ext cx="171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Rebase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sp>
        <p:nvSpPr>
          <p:cNvPr id="7" name="Google Shape;79;p16"/>
          <p:cNvSpPr txBox="1"/>
          <p:nvPr/>
        </p:nvSpPr>
        <p:spPr>
          <a:xfrm>
            <a:off x="5885844" y="289287"/>
            <a:ext cx="171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Merge</a:t>
            </a:r>
            <a:endParaRPr sz="2400" b="1" dirty="0">
              <a:solidFill>
                <a:schemeClr val="lt1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2" y="785768"/>
            <a:ext cx="4233439" cy="3571964"/>
          </a:xfrm>
          <a:prstGeom prst="rect">
            <a:avLst/>
          </a:prstGeom>
        </p:spPr>
      </p:pic>
      <p:sp>
        <p:nvSpPr>
          <p:cNvPr id="9" name="Google Shape;79;p16"/>
          <p:cNvSpPr txBox="1"/>
          <p:nvPr/>
        </p:nvSpPr>
        <p:spPr>
          <a:xfrm>
            <a:off x="665598" y="3956240"/>
            <a:ext cx="39870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новые коммиты</a:t>
            </a:r>
            <a:r>
              <a:rPr lang="en-US" sz="12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, </a:t>
            </a:r>
            <a:r>
              <a:rPr lang="ru-RU" sz="12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в которых разрешены конфликты</a:t>
            </a:r>
            <a:endParaRPr sz="1200" dirty="0">
              <a:solidFill>
                <a:srgbClr val="FF0000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1277410"/>
            <a:ext cx="3711978" cy="12373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91" y="1570808"/>
            <a:ext cx="3711978" cy="2358312"/>
          </a:xfrm>
          <a:prstGeom prst="rect">
            <a:avLst/>
          </a:prstGeom>
        </p:spPr>
      </p:pic>
      <p:sp>
        <p:nvSpPr>
          <p:cNvPr id="12" name="Google Shape;79;p16"/>
          <p:cNvSpPr txBox="1"/>
          <p:nvPr/>
        </p:nvSpPr>
        <p:spPr>
          <a:xfrm>
            <a:off x="4572000" y="2288329"/>
            <a:ext cx="4064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Зелёная ветка </a:t>
            </a:r>
            <a:r>
              <a:rPr lang="en-US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– </a:t>
            </a:r>
            <a:r>
              <a:rPr lang="en-GB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main</a:t>
            </a:r>
            <a:r>
              <a:rPr lang="ru-RU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(</a:t>
            </a:r>
            <a:r>
              <a:rPr lang="en-US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master</a:t>
            </a:r>
            <a:r>
              <a:rPr lang="ru-RU" sz="1800" dirty="0">
                <a:solidFill>
                  <a:srgbClr val="2CC06B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)</a:t>
            </a:r>
            <a:endParaRPr sz="1800" dirty="0">
              <a:solidFill>
                <a:srgbClr val="2CC06B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sp>
        <p:nvSpPr>
          <p:cNvPr id="13" name="Google Shape;79;p16"/>
          <p:cNvSpPr txBox="1"/>
          <p:nvPr/>
        </p:nvSpPr>
        <p:spPr>
          <a:xfrm>
            <a:off x="4609361" y="2734209"/>
            <a:ext cx="341874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499DC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Голубая ветка </a:t>
            </a:r>
            <a:r>
              <a:rPr lang="en-US" sz="1800" dirty="0">
                <a:solidFill>
                  <a:srgbClr val="3499DC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– </a:t>
            </a:r>
            <a:r>
              <a:rPr lang="en-GB" sz="1800" dirty="0">
                <a:solidFill>
                  <a:srgbClr val="3499DC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feature</a:t>
            </a:r>
            <a:endParaRPr sz="1800" dirty="0">
              <a:solidFill>
                <a:srgbClr val="3499DC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sp>
        <p:nvSpPr>
          <p:cNvPr id="14" name="Google Shape;79;p16"/>
          <p:cNvSpPr txBox="1"/>
          <p:nvPr/>
        </p:nvSpPr>
        <p:spPr>
          <a:xfrm>
            <a:off x="5098645" y="3125259"/>
            <a:ext cx="384338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Красный коммит – </a:t>
            </a:r>
            <a:r>
              <a:rPr lang="en-US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merge </a:t>
            </a:r>
            <a:r>
              <a:rPr lang="en-GB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commit</a:t>
            </a:r>
            <a:r>
              <a:rPr lang="en-US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, </a:t>
            </a:r>
            <a:br>
              <a:rPr lang="ru-RU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</a:br>
            <a:r>
              <a:rPr lang="ru-RU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в котором разрешаются </a:t>
            </a:r>
            <a:endParaRPr lang="ru-RU" sz="1800" dirty="0">
              <a:solidFill>
                <a:srgbClr val="FF0000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nter Black" panose="02000503000000020004"/>
                <a:ea typeface="Inter Black" panose="02000503000000020004"/>
                <a:cs typeface="Inter Black" panose="02000503000000020004"/>
                <a:sym typeface="Inter Black" panose="02000503000000020004"/>
              </a:rPr>
              <a:t>конфликты</a:t>
            </a:r>
            <a:endParaRPr sz="1800" dirty="0">
              <a:solidFill>
                <a:srgbClr val="FF0000"/>
              </a:solidFill>
              <a:latin typeface="Inter Black" panose="02000503000000020004"/>
              <a:ea typeface="Inter Black" panose="02000503000000020004"/>
              <a:cs typeface="Inter Black" panose="02000503000000020004"/>
              <a:sym typeface="Inter Black" panose="02000503000000020004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456" y="758042"/>
            <a:ext cx="3987031" cy="359969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2" y="788262"/>
            <a:ext cx="4331495" cy="35996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3410</Words>
  <Application>WPS Presentation</Application>
  <PresentationFormat>Экран (16:9)</PresentationFormat>
  <Paragraphs>139</Paragraphs>
  <Slides>23</Slides>
  <Notes>22</Notes>
  <HiddenSlides>0</HiddenSlides>
  <MMClips>6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SimSun</vt:lpstr>
      <vt:lpstr>Wingdings</vt:lpstr>
      <vt:lpstr>Arial</vt:lpstr>
      <vt:lpstr>Roboto</vt:lpstr>
      <vt:lpstr>Inter Medium</vt:lpstr>
      <vt:lpstr>Inter</vt:lpstr>
      <vt:lpstr>Inter Black</vt:lpstr>
      <vt:lpstr>Microsoft YaHei</vt:lpstr>
      <vt:lpstr>Arial Unicode MS</vt:lpstr>
      <vt:lpstr>Proxima Nova Extrabold</vt:lpstr>
      <vt:lpstr>Proxima Nova Bl</vt:lpstr>
      <vt:lpstr>Inter</vt:lpstr>
      <vt:lpstr>Inter Black</vt:lpstr>
      <vt:lpstr>Inter Medium</vt:lpstr>
      <vt:lpstr>Proxima Nova Extrabold</vt:lpstr>
      <vt:lpstr>Roboto</vt:lpstr>
      <vt:lpstr>Simple Light</vt:lpstr>
      <vt:lpstr>Paint.Picture</vt:lpstr>
      <vt:lpstr>PowerPoint 演示文稿</vt:lpstr>
      <vt:lpstr>Product manager: Морякова Екатерина Project manager: Анастасия Бикетова Дизайнеры: Александра Тихонова Станислав Backend-разработчики: Илья Борозденец Александр Бондаренко Влад Ошовский Web Full-stack: Таисия Линючева </vt:lpstr>
      <vt:lpstr>PowerPoint 演示文稿</vt:lpstr>
      <vt:lpstr>Вся информация о мероприятии в одном месте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Docker, Kubernates, Helm, Jenkins</vt:lpstr>
      <vt:lpstr>Docker, Kubernates, Helm, Jenkins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eva</cp:lastModifiedBy>
  <cp:revision>27</cp:revision>
  <dcterms:created xsi:type="dcterms:W3CDTF">2022-03-02T01:21:41Z</dcterms:created>
  <dcterms:modified xsi:type="dcterms:W3CDTF">2022-03-02T05:16:13Z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7CDB486D45CF473186D98542F5E4C267</vt:lpwstr>
  </property>
  <property fmtid="{D5CDD505-2E9C-101B-9397-08002B2CF9AE}" pid="3" name="KSOProductBuildVer">
    <vt:lpwstr>1033-11.2.0.10311</vt:lpwstr>
  </property>
</Properties>
</file>